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5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media/image11.jpeg" ContentType="image/jpeg"/>
  <Override PartName="/ppt/media/image8.jpeg" ContentType="image/jpeg"/>
  <Override PartName="/ppt/media/image7.gif" ContentType="image/gif"/>
  <Override PartName="/ppt/media/image6.png" ContentType="image/png"/>
  <Override PartName="/ppt/media/image1.gif" ContentType="image/gif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10.jpeg" ContentType="image/jpeg"/>
  <Override PartName="/ppt/media/image9.jpeg" ContentType="image/jpeg"/>
  <Override PartName="/ppt/media/image12.png" ContentType="image/png"/>
  <Override PartName="/ppt/media/image13.jpeg" ContentType="image/jpeg"/>
  <Override PartName="/ppt/media/image14.png" ContentType="image/png"/>
  <Override PartName="/ppt/media/image15.png" ContentType="image/png"/>
  <Override PartName="/ppt/media/image16.png" ContentType="image/png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4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0.xml.rels" ContentType="application/vnd.openxmlformats-package.relationships+xml"/>
  <Override PartName="/ppt/slides/_rels/slide4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4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42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43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44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</p:sldIdLst>
  <p:sldSz cx="9144000" cy="5145088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moure la diapositiva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 les notes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&lt;capçalera&gt;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&lt;peu de pàgina&gt;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99373F8-335F-43B6-A452-7C35DFE551B2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Img"/>
          </p:nvPr>
        </p:nvSpPr>
        <p:spPr>
          <a:xfrm>
            <a:off x="216360" y="812520"/>
            <a:ext cx="7126200" cy="4008240"/>
          </a:xfrm>
          <a:prstGeom prst="rect">
            <a:avLst/>
          </a:prstGeom>
          <a:ln w="0">
            <a:noFill/>
          </a:ln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Google Shape;239;p4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fld id="{D82F1CA0-F523-49FB-B363-CC99EBF37105}" type="slidenum"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&lt;número&gt;</a:t>
            </a:fld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Img"/>
          </p:nvPr>
        </p:nvSpPr>
        <p:spPr>
          <a:xfrm>
            <a:off x="216360" y="812520"/>
            <a:ext cx="7126200" cy="4008240"/>
          </a:xfrm>
          <a:prstGeom prst="rect">
            <a:avLst/>
          </a:prstGeom>
          <a:ln w="0">
            <a:noFill/>
          </a:ln>
        </p:spPr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Google Shape;245;p5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fld id="{E7D704A1-49D6-4029-8EFA-6985FDA96E39}" type="slidenum"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&lt;número&gt;</a:t>
            </a:fld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rgbClr val="ee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888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ee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ee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">
    <p:bg>
      <p:bgPr>
        <a:solidFill>
          <a:srgbClr val="ee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del títol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Feu clic per a editar el format del text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Segon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Tercer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 nivell de l'esquema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Sisè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Setè nivell de l'esquema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.gif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17;p53"/>
          <p:cNvSpPr/>
          <p:nvPr/>
        </p:nvSpPr>
        <p:spPr>
          <a:xfrm>
            <a:off x="4392000" y="720000"/>
            <a:ext cx="4247280" cy="331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0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LOS SAGRAMENTOS</a:t>
            </a:r>
            <a:endParaRPr xmlns:a="http://schemas.openxmlformats.org/drawingml/2006/main"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Google Shape;218;p53" descr=""/>
          <p:cNvPicPr/>
          <p:nvPr/>
        </p:nvPicPr>
        <p:blipFill>
          <a:blip r:embed="rId1"/>
          <a:stretch/>
        </p:blipFill>
        <p:spPr>
          <a:xfrm>
            <a:off x="539640" y="399240"/>
            <a:ext cx="3332520" cy="400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Google Shape;219;p53"/>
          <p:cNvSpPr/>
          <p:nvPr/>
        </p:nvSpPr>
        <p:spPr>
          <a:xfrm>
            <a:off x="6336000" y="4788360"/>
            <a:ext cx="2663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800" strike="noStrike" u="none">
                <a:solidFill>
                  <a:srgbClr val="2a6099"/>
                </a:solidFill>
                <a:effectLst/>
                <a:uFillTx/>
                <a:latin typeface="Arial"/>
                <a:ea typeface="Arial"/>
              </a:rPr>
              <a:t>web donde me he apoyado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224;p54" descr=""/>
          <p:cNvPicPr/>
          <p:nvPr/>
        </p:nvPicPr>
        <p:blipFill>
          <a:blip r:embed="rId1"/>
          <a:srcRect l="18667" t="23102" r="14796" b="76493"/>
          <a:stretch/>
        </p:blipFill>
        <p:spPr>
          <a:xfrm>
            <a:off x="3600360" y="216360"/>
            <a:ext cx="5326920" cy="172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Google Shape;225;p54"/>
          <p:cNvSpPr/>
          <p:nvPr/>
        </p:nvSpPr>
        <p:spPr>
          <a:xfrm>
            <a:off x="576000" y="2160000"/>
            <a:ext cx="7775280" cy="269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¿Qué son los sacramentos?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Signos visibles que nos indican que existe una realidad invisible.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signo puede ser de muchas formas: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imagen, gesto, palabra, objeto.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30;p55" descr=""/>
          <p:cNvPicPr/>
          <p:nvPr/>
        </p:nvPicPr>
        <p:blipFill>
          <a:blip r:embed="rId1"/>
          <a:stretch/>
        </p:blipFill>
        <p:spPr>
          <a:xfrm>
            <a:off x="5735880" y="2016000"/>
            <a:ext cx="2706840" cy="2303280"/>
          </a:xfrm>
          <a:prstGeom prst="rect">
            <a:avLst/>
          </a:prstGeom>
          <a:noFill/>
          <a:ln w="0">
            <a:noFill/>
          </a:ln>
          <a:effectLst>
            <a:outerShdw dist="11090" dir="788041" blurRad="0" rotWithShape="0">
              <a:srgbClr val="000000">
                <a:alpha val="30000"/>
              </a:srgbClr>
            </a:outerShdw>
          </a:effectLst>
        </p:spPr>
      </p:pic>
      <p:sp>
        <p:nvSpPr>
          <p:cNvPr id="22" name="Google Shape;231;p55"/>
          <p:cNvSpPr/>
          <p:nvPr/>
        </p:nvSpPr>
        <p:spPr>
          <a:xfrm>
            <a:off x="5204880" y="4333680"/>
            <a:ext cx="3706920" cy="1064160"/>
          </a:xfrm>
          <a:prstGeom prst="rect">
            <a:avLst/>
          </a:prstGeom>
          <a:solidFill>
            <a:srgbClr val="ffff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REALIDAD INVISIBLE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Google Shape;232;p55"/>
          <p:cNvSpPr/>
          <p:nvPr/>
        </p:nvSpPr>
        <p:spPr>
          <a:xfrm rot="1444800">
            <a:off x="3931560" y="2709360"/>
            <a:ext cx="1179720" cy="4449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560">
            <a:solidFill>
              <a:srgbClr val="3a5f8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" name="Google Shape;233;p55" descr=""/>
          <p:cNvPicPr/>
          <p:nvPr/>
        </p:nvPicPr>
        <p:blipFill>
          <a:blip r:embed="rId2"/>
          <a:srcRect l="18667" t="23102" r="14796" b="76493"/>
          <a:stretch/>
        </p:blipFill>
        <p:spPr>
          <a:xfrm>
            <a:off x="216000" y="792360"/>
            <a:ext cx="5326920" cy="172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Google Shape;234;p55"/>
          <p:cNvSpPr/>
          <p:nvPr/>
        </p:nvSpPr>
        <p:spPr>
          <a:xfrm>
            <a:off x="216000" y="216000"/>
            <a:ext cx="5327280" cy="576720"/>
          </a:xfrm>
          <a:prstGeom prst="rect">
            <a:avLst/>
          </a:prstGeom>
          <a:solidFill>
            <a:srgbClr val="ffffff">
              <a:alpha val="46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REALIDAD VISIBLE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Google Shape;235;p55"/>
          <p:cNvSpPr/>
          <p:nvPr/>
        </p:nvSpPr>
        <p:spPr>
          <a:xfrm>
            <a:off x="5184000" y="2958480"/>
            <a:ext cx="2807280" cy="75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i="1" lang="es" sz="22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Recibimos el Amor de Dios</a:t>
            </a:r>
            <a:endParaRPr xmlns:a="http://schemas.openxmlformats.org/drawingml/2006/main"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41;p56"/>
          <p:cNvSpPr/>
          <p:nvPr/>
        </p:nvSpPr>
        <p:spPr>
          <a:xfrm>
            <a:off x="3420000" y="540000"/>
            <a:ext cx="5471640" cy="414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Según el Catecismo los sacramentos son: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8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Signos sensibles y eficaces de la gracia.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8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Instituidos por Cristo.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8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Confiados en la Iglesia.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8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A través de ellos se nos otorga la vida divina.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La palabra gracia aquí significará el don o favor que se recibe de Dios de forma gratuita, sin merecimiento propio.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19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" descr=""/>
          <p:cNvPicPr/>
          <p:nvPr/>
        </p:nvPicPr>
        <p:blipFill>
          <a:blip r:embed="rId1"/>
          <a:stretch/>
        </p:blipFill>
        <p:spPr>
          <a:xfrm>
            <a:off x="360000" y="1084680"/>
            <a:ext cx="3235320" cy="323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47;p57"/>
          <p:cNvSpPr/>
          <p:nvPr/>
        </p:nvSpPr>
        <p:spPr>
          <a:xfrm>
            <a:off x="3780000" y="180000"/>
            <a:ext cx="511164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i="1" lang="es" sz="2000" strike="noStrike" u="sng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Signos sensibles y eficaces de la gracia </a:t>
            </a: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. Es una señal de que puedo notar con mis sentidos.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864000" indent="-32328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Font typeface="Noto Sans Symbols"/>
              <a:buChar char="−"/>
            </a:pP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el agua limpia... el bautismo limpia el alma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1417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i="1" lang="es" sz="2000" strike="noStrike" u="sng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Instituidos por Cristo </a:t>
            </a: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. Los ha inventado Él. Salen al nuevo Testamento.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1417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i="1" lang="es" sz="2000" strike="noStrike" u="sng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Confiados a la Iglesia </a:t>
            </a: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. La Iglesia es la única que puede administrarlos, decir cómo se...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1417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i="1" lang="es" sz="2000" strike="noStrike" u="sng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A través de los cuales se nos otorga la vida divina </a:t>
            </a:r>
            <a:r xmlns:a="http://schemas.openxmlformats.org/drawingml/2006/main">
              <a:rPr b="0" lang="es" sz="2000" strike="noStrike" u="none">
                <a:solidFill>
                  <a:srgbClr val="002060"/>
                </a:solidFill>
                <a:effectLst/>
                <a:uFillTx/>
                <a:latin typeface="Arial"/>
                <a:ea typeface="Calibri"/>
              </a:rPr>
              <a:t>. Por eso nos llega la gracia de Dios de manera principal.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" name="" descr=""/>
          <p:cNvPicPr/>
          <p:nvPr/>
        </p:nvPicPr>
        <p:blipFill>
          <a:blip r:embed="rId1"/>
          <a:stretch/>
        </p:blipFill>
        <p:spPr>
          <a:xfrm>
            <a:off x="360360" y="1085040"/>
            <a:ext cx="3235320" cy="323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252;p58"/>
          <p:cNvSpPr/>
          <p:nvPr/>
        </p:nvSpPr>
        <p:spPr>
          <a:xfrm>
            <a:off x="457200" y="205920"/>
            <a:ext cx="8228520" cy="85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Los siete sacramentos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Google Shape;253;p58"/>
          <p:cNvSpPr/>
          <p:nvPr/>
        </p:nvSpPr>
        <p:spPr>
          <a:xfrm>
            <a:off x="457200" y="1200240"/>
            <a:ext cx="8228520" cy="339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Bautismo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Confirmación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Eucaristía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Penitencia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Unción de Enfermos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Orden sacerdotal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5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Matrimonio</a:t>
            </a:r>
            <a:endParaRPr xmlns:a="http://schemas.openxmlformats.org/drawingml/2006/main" b="0" lang="en-US" sz="25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" name="Google Shape;254;p58" descr=""/>
          <p:cNvPicPr/>
          <p:nvPr/>
        </p:nvPicPr>
        <p:blipFill>
          <a:blip r:embed="rId1"/>
          <a:srcRect l="19346" t="49559" r="18443" b="10142"/>
          <a:stretch/>
        </p:blipFill>
        <p:spPr>
          <a:xfrm>
            <a:off x="4572360" y="1645200"/>
            <a:ext cx="4318920" cy="1954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259;p59"/>
          <p:cNvSpPr/>
          <p:nvPr/>
        </p:nvSpPr>
        <p:spPr>
          <a:xfrm>
            <a:off x="457200" y="205920"/>
            <a:ext cx="8228520" cy="85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Sacramentos iniciación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Google Shape;260;p59"/>
          <p:cNvSpPr/>
          <p:nvPr/>
        </p:nvSpPr>
        <p:spPr>
          <a:xfrm>
            <a:off x="457200" y="1059480"/>
            <a:ext cx="822852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17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Bautismo:</a:t>
            </a:r>
            <a:endParaRPr xmlns:a="http://schemas.openxmlformats.org/drawingml/2006/main" b="0" lang="en-US" sz="17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5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Puerta que abre el camino a otros sacramentos</a:t>
            </a:r>
            <a:endParaRPr xmlns:a="http://schemas.openxmlformats.org/drawingml/2006/main" b="0" lang="en-US" sz="15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5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Nos incorpora a la Iglesia</a:t>
            </a:r>
            <a:endParaRPr xmlns:a="http://schemas.openxmlformats.org/drawingml/2006/main" b="0" lang="en-US" sz="15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17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Confirmación:</a:t>
            </a:r>
            <a:endParaRPr xmlns:a="http://schemas.openxmlformats.org/drawingml/2006/main" b="0" lang="en-US" sz="17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5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Recepción de la fuerza del Espíritu</a:t>
            </a:r>
            <a:endParaRPr xmlns:a="http://schemas.openxmlformats.org/drawingml/2006/main" b="0" lang="en-US" sz="15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5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Se llega a la plenitud de la gracia bautismal</a:t>
            </a:r>
            <a:endParaRPr xmlns:a="http://schemas.openxmlformats.org/drawingml/2006/main" b="0" lang="en-US" sz="15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17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Eucaristía:</a:t>
            </a:r>
            <a:endParaRPr xmlns:a="http://schemas.openxmlformats.org/drawingml/2006/main" b="0" lang="en-US" sz="17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5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Culmina la iniciación</a:t>
            </a:r>
            <a:endParaRPr xmlns:a="http://schemas.openxmlformats.org/drawingml/2006/main" b="0" lang="en-US" sz="15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15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Participación alimento vida eterna (Pa i Vi)</a:t>
            </a:r>
            <a:endParaRPr xmlns:a="http://schemas.openxmlformats.org/drawingml/2006/main" b="0" lang="en-US" sz="15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265;p60"/>
          <p:cNvSpPr/>
          <p:nvPr/>
        </p:nvSpPr>
        <p:spPr>
          <a:xfrm>
            <a:off x="457200" y="205920"/>
            <a:ext cx="8228520" cy="85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Sacramentos curación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Google Shape;266;p60"/>
          <p:cNvSpPr/>
          <p:nvPr/>
        </p:nvSpPr>
        <p:spPr>
          <a:xfrm>
            <a:off x="457200" y="1059480"/>
            <a:ext cx="822852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32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Penitencia: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Nos perdona los pecados cometidos.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Unción de los Enfermos: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Iglesia reza por nuestra curación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le ayuda a bien morir.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271;p61"/>
          <p:cNvSpPr/>
          <p:nvPr/>
        </p:nvSpPr>
        <p:spPr>
          <a:xfrm>
            <a:off x="457200" y="205920"/>
            <a:ext cx="8228520" cy="85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Sacramentos servicio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Google Shape;272;p61"/>
          <p:cNvSpPr/>
          <p:nvPr/>
        </p:nvSpPr>
        <p:spPr>
          <a:xfrm>
            <a:off x="457200" y="1059480"/>
            <a:ext cx="8228520" cy="37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 xmlns:a="http://schemas.openxmlformats.org/drawingml/2006/main">
              <a:rPr b="0" lang="es" sz="26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Orden Sacerdotal:</a:t>
            </a:r>
            <a:endParaRPr xmlns:a="http://schemas.openxmlformats.org/drawingml/2006/main" b="0" lang="en-US" sz="26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</a:pPr>
            <a:r xmlns:a="http://schemas.openxmlformats.org/drawingml/2006/main">
              <a:rPr b="0" lang="es" sz="233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cura está por administrar los sacramentos.</a:t>
            </a:r>
            <a:endParaRPr xmlns:a="http://schemas.openxmlformats.org/drawingml/2006/main" b="0" lang="en-US" sz="2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  <a:tabLst>
                <a:tab algn="l" pos="0"/>
              </a:tabLst>
            </a:pPr>
            <a:r xmlns:a="http://schemas.openxmlformats.org/drawingml/2006/main">
              <a:rPr b="0" lang="es" sz="266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Matrimonio:</a:t>
            </a:r>
            <a:endParaRPr xmlns:a="http://schemas.openxmlformats.org/drawingml/2006/main" b="0" lang="en-US" sz="26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lvl="1" marL="743040" indent="-28476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–"/>
              <a:tabLst>
                <a:tab algn="l" pos="0"/>
              </a:tabLst>
            </a:pPr>
            <a:r xmlns:a="http://schemas.openxmlformats.org/drawingml/2006/main">
              <a:rPr b="0" lang="es" sz="233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unión del hombre y la mujer es tan importante que Dios les da una gracia específica para ayudarles a llevar a cabo la familia,</a:t>
            </a:r>
            <a:endParaRPr xmlns:a="http://schemas.openxmlformats.org/drawingml/2006/main" b="0" lang="en-US" sz="2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277;p62" descr=""/>
          <p:cNvPicPr/>
          <p:nvPr/>
        </p:nvPicPr>
        <p:blipFill>
          <a:blip r:embed="rId1"/>
          <a:stretch/>
        </p:blipFill>
        <p:spPr>
          <a:xfrm>
            <a:off x="272772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282;p63" descr=""/>
          <p:cNvPicPr/>
          <p:nvPr/>
        </p:nvPicPr>
        <p:blipFill>
          <a:blip r:embed="rId1"/>
          <a:stretch/>
        </p:blipFill>
        <p:spPr>
          <a:xfrm>
            <a:off x="179640" y="411480"/>
            <a:ext cx="3332520" cy="400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Google Shape;283;p63"/>
          <p:cNvSpPr/>
          <p:nvPr/>
        </p:nvSpPr>
        <p:spPr>
          <a:xfrm>
            <a:off x="3924000" y="699480"/>
            <a:ext cx="4794480" cy="264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BAPTISMO: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ACCIÓN: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Sumergir en el agua a la persona que se bautiza.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288;p64" descr=""/>
          <p:cNvPicPr/>
          <p:nvPr/>
        </p:nvPicPr>
        <p:blipFill>
          <a:blip r:embed="rId1"/>
          <a:stretch/>
        </p:blipFill>
        <p:spPr>
          <a:xfrm>
            <a:off x="179640" y="411480"/>
            <a:ext cx="3332520" cy="400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Google Shape;289;p64"/>
          <p:cNvSpPr/>
          <p:nvPr/>
        </p:nvSpPr>
        <p:spPr>
          <a:xfrm>
            <a:off x="3924000" y="699480"/>
            <a:ext cx="4794480" cy="35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BAPTISMO: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EFECTO: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Perdona el Pecado Original y todos los pecados.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Nos hace hijos de Dios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Nos hace miembros de la Iglesia Católica.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Marca imborrable.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294;p65" descr=""/>
          <p:cNvPicPr/>
          <p:nvPr/>
        </p:nvPicPr>
        <p:blipFill>
          <a:blip r:embed="rId1"/>
          <a:stretch/>
        </p:blipFill>
        <p:spPr>
          <a:xfrm>
            <a:off x="179640" y="411480"/>
            <a:ext cx="3332520" cy="400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Google Shape;295;p65"/>
          <p:cNvSpPr/>
          <p:nvPr/>
        </p:nvSpPr>
        <p:spPr>
          <a:xfrm>
            <a:off x="3924000" y="699480"/>
            <a:ext cx="4794480" cy="392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BAPTISMO: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FÓRMULA </a:t>
            </a: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Yo te bautizo en el nombre del Padre del Hijo y del Espíritu Santo.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Ministro: El sacerdote o persona bautizada.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300;p66" descr=""/>
          <p:cNvPicPr/>
          <p:nvPr/>
        </p:nvPicPr>
        <p:blipFill>
          <a:blip r:embed="rId1"/>
          <a:stretch/>
        </p:blipFill>
        <p:spPr>
          <a:xfrm>
            <a:off x="272808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305;p67"/>
          <p:cNvSpPr/>
          <p:nvPr/>
        </p:nvSpPr>
        <p:spPr>
          <a:xfrm>
            <a:off x="5004000" y="1597680"/>
            <a:ext cx="3815280" cy="110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59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LA CONFIRMACIÓN</a:t>
            </a:r>
            <a:endParaRPr xmlns:a="http://schemas.openxmlformats.org/drawingml/2006/main" b="0" lang="en-US" sz="1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" name="Google Shape;306;p67" descr=""/>
          <p:cNvPicPr/>
          <p:nvPr/>
        </p:nvPicPr>
        <p:blipFill>
          <a:blip r:embed="rId1"/>
          <a:stretch/>
        </p:blipFill>
        <p:spPr>
          <a:xfrm>
            <a:off x="755640" y="144360"/>
            <a:ext cx="3887280" cy="481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Google Shape;307;p67"/>
          <p:cNvSpPr/>
          <p:nvPr/>
        </p:nvSpPr>
        <p:spPr>
          <a:xfrm>
            <a:off x="6336000" y="4788360"/>
            <a:ext cx="2663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800" strike="noStrike" u="none">
                <a:solidFill>
                  <a:srgbClr val="2a6099"/>
                </a:solidFill>
                <a:effectLst/>
                <a:uFillTx/>
                <a:latin typeface="Arial"/>
                <a:ea typeface="Arial"/>
              </a:rPr>
              <a:t>web donde me he apoyado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312;p68" descr=""/>
          <p:cNvPicPr/>
          <p:nvPr/>
        </p:nvPicPr>
        <p:blipFill>
          <a:blip r:embed="rId1"/>
          <a:stretch/>
        </p:blipFill>
        <p:spPr>
          <a:xfrm>
            <a:off x="935640" y="267480"/>
            <a:ext cx="3239280" cy="401652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</p:pic>
      <p:pic>
        <p:nvPicPr>
          <p:cNvPr id="52" name="Google Shape;313;p68" descr=""/>
          <p:cNvPicPr/>
          <p:nvPr/>
        </p:nvPicPr>
        <p:blipFill>
          <a:blip r:embed="rId2"/>
          <a:stretch/>
        </p:blipFill>
        <p:spPr>
          <a:xfrm>
            <a:off x="5712840" y="1080000"/>
            <a:ext cx="2638440" cy="262836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  <p:sp>
        <p:nvSpPr>
          <p:cNvPr id="53" name="Google Shape;314;p68"/>
          <p:cNvSpPr/>
          <p:nvPr/>
        </p:nvSpPr>
        <p:spPr>
          <a:xfrm>
            <a:off x="539640" y="4516200"/>
            <a:ext cx="40312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Imposición de manos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Google Shape;315;p68"/>
          <p:cNvSpPr/>
          <p:nvPr/>
        </p:nvSpPr>
        <p:spPr>
          <a:xfrm>
            <a:off x="4932000" y="4516200"/>
            <a:ext cx="40312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Unción con el crisma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Google Shape;316;p68"/>
          <p:cNvSpPr/>
          <p:nvPr/>
        </p:nvSpPr>
        <p:spPr>
          <a:xfrm>
            <a:off x="4500000" y="347040"/>
            <a:ext cx="21232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f10d0c"/>
                </a:solidFill>
                <a:effectLst/>
                <a:uFillTx/>
                <a:latin typeface="Calibri"/>
                <a:ea typeface="Calibri"/>
              </a:rPr>
              <a:t>ACCIÓN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321;p69"/>
          <p:cNvSpPr/>
          <p:nvPr/>
        </p:nvSpPr>
        <p:spPr>
          <a:xfrm>
            <a:off x="5616000" y="216000"/>
            <a:ext cx="2997720" cy="84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6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EFECTOS:</a:t>
            </a:r>
            <a:endParaRPr xmlns:a="http://schemas.openxmlformats.org/drawingml/2006/main"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Google Shape;322;p69"/>
          <p:cNvSpPr/>
          <p:nvPr/>
        </p:nvSpPr>
        <p:spPr>
          <a:xfrm>
            <a:off x="2016000" y="1224000"/>
            <a:ext cx="7126920" cy="361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0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efecto es la efusión plena del Espíritu Santo, como fue concedida a los apóstoles el día de Pentecostés.</a:t>
            </a:r>
            <a:endParaRPr xmlns:a="http://schemas.openxmlformats.org/drawingml/2006/main"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0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Supone crecimiento y profundización gracia bautismo.</a:t>
            </a:r>
            <a:endParaRPr xmlns:a="http://schemas.openxmlformats.org/drawingml/2006/main"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0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Nos introduce más en la filiación divina.</a:t>
            </a:r>
            <a:endParaRPr xmlns:a="http://schemas.openxmlformats.org/drawingml/2006/main"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0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Nos une más a Cristo.</a:t>
            </a:r>
            <a:endParaRPr xmlns:a="http://schemas.openxmlformats.org/drawingml/2006/main"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0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Aumenta los "dones del Espíritu Santo".</a:t>
            </a:r>
            <a:endParaRPr xmlns:a="http://schemas.openxmlformats.org/drawingml/2006/main"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09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Concede especial fuerza para difundir la fe con palabras y obras.</a:t>
            </a:r>
            <a:endParaRPr xmlns:a="http://schemas.openxmlformats.org/drawingml/2006/main"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Google Shape;323;p69" descr=""/>
          <p:cNvPicPr/>
          <p:nvPr/>
        </p:nvPicPr>
        <p:blipFill>
          <a:blip r:embed="rId1"/>
          <a:stretch/>
        </p:blipFill>
        <p:spPr>
          <a:xfrm>
            <a:off x="216000" y="1512000"/>
            <a:ext cx="1671120" cy="2072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328;p70"/>
          <p:cNvSpPr/>
          <p:nvPr/>
        </p:nvSpPr>
        <p:spPr>
          <a:xfrm>
            <a:off x="4824000" y="205920"/>
            <a:ext cx="3861720" cy="85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Fórmula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Google Shape;329;p70"/>
          <p:cNvSpPr/>
          <p:nvPr/>
        </p:nvSpPr>
        <p:spPr>
          <a:xfrm>
            <a:off x="2592000" y="1200240"/>
            <a:ext cx="6093720" cy="339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2060"/>
              </a:buClr>
              <a:buFont typeface="Noto Sans Symbols"/>
              <a:buChar char="◆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Renovación de las promesas bautismales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Noto Sans Symbols"/>
              <a:buChar char="◆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Invocación al Espíritu Santo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Noto Sans Symbols"/>
              <a:buChar char="◆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Imposición de las manos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Noto Sans Symbols"/>
              <a:buChar char="◆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crismación (Unción con el crisma)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Noto Sans Symbols"/>
              <a:buChar char="◆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saludo de la paz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Noto Sans Symbols"/>
              <a:buChar char="◆"/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Sólo puede confirmar el Obispo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1" name="Google Shape;330;p70" descr=""/>
          <p:cNvPicPr/>
          <p:nvPr/>
        </p:nvPicPr>
        <p:blipFill>
          <a:blip r:embed="rId1"/>
          <a:stretch/>
        </p:blipFill>
        <p:spPr>
          <a:xfrm>
            <a:off x="575640" y="1008000"/>
            <a:ext cx="1871640" cy="186444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335;p71"/>
          <p:cNvSpPr/>
          <p:nvPr/>
        </p:nvSpPr>
        <p:spPr>
          <a:xfrm>
            <a:off x="395640" y="195480"/>
            <a:ext cx="4039200" cy="47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Pues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Google Shape;336;p71"/>
          <p:cNvSpPr/>
          <p:nvPr/>
        </p:nvSpPr>
        <p:spPr>
          <a:xfrm>
            <a:off x="107640" y="1059480"/>
            <a:ext cx="4399200" cy="381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1. Sabiduría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2. Inteligencia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3. Consejo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4. Fortaleza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5. Ciencia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6. Piedad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7. Temor de Dios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432000" indent="-323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2400" strike="noStrike" u="non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 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Google Shape;337;p71"/>
          <p:cNvSpPr/>
          <p:nvPr/>
        </p:nvSpPr>
        <p:spPr>
          <a:xfrm>
            <a:off x="4788000" y="27360"/>
            <a:ext cx="4040640" cy="64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Frutos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Google Shape;338;p71"/>
          <p:cNvSpPr/>
          <p:nvPr/>
        </p:nvSpPr>
        <p:spPr>
          <a:xfrm>
            <a:off x="4645080" y="699480"/>
            <a:ext cx="4318560" cy="43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marL="343080" indent="-34200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1. Caridad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2. Gozo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3. Paz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4. Paciencia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5. Longanimidad (Grandez y constancia de ánimo en las adversidades)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6. Bondad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7. Benignidad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8. Mansuetud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9. Fidelidad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10. Modestia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11. Continencia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34308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Noto Sans Symbols"/>
              <a:buChar char="◆"/>
            </a:pPr>
            <a:r xmlns:a="http://schemas.openxmlformats.org/drawingml/2006/main">
              <a:rPr b="0" lang="es" sz="137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12. Castidad</a:t>
            </a:r>
            <a:endParaRPr xmlns:a="http://schemas.openxmlformats.org/drawingml/2006/main" b="0" lang="en-US" sz="13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Google Shape;339;p71"/>
          <p:cNvSpPr/>
          <p:nvPr/>
        </p:nvSpPr>
        <p:spPr>
          <a:xfrm>
            <a:off x="2771640" y="2139840"/>
            <a:ext cx="1294920" cy="50292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560">
            <a:solidFill>
              <a:srgbClr val="3a5f8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344;p72" descr=""/>
          <p:cNvPicPr/>
          <p:nvPr/>
        </p:nvPicPr>
        <p:blipFill>
          <a:blip r:embed="rId1"/>
          <a:stretch/>
        </p:blipFill>
        <p:spPr>
          <a:xfrm>
            <a:off x="272844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349;p73"/>
          <p:cNvSpPr/>
          <p:nvPr/>
        </p:nvSpPr>
        <p:spPr>
          <a:xfrm>
            <a:off x="3924000" y="699480"/>
            <a:ext cx="4794480" cy="35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EUCARISTÍA: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ACCIÓN: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Comer el Cuerpo de Jesús, normalmente en la Misa.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También si somos enfermos podemos pedirla.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Google Shape;350;p73" descr=""/>
          <p:cNvPicPr/>
          <p:nvPr/>
        </p:nvPicPr>
        <p:blipFill>
          <a:blip r:embed="rId1"/>
          <a:stretch/>
        </p:blipFill>
        <p:spPr>
          <a:xfrm>
            <a:off x="360" y="360"/>
            <a:ext cx="3058920" cy="509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355;p74"/>
          <p:cNvSpPr/>
          <p:nvPr/>
        </p:nvSpPr>
        <p:spPr>
          <a:xfrm>
            <a:off x="3924000" y="699480"/>
            <a:ext cx="4794480" cy="423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EUCARISTÍA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EFECTOS: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comunión en la vida divina y la unidad del Pueblo de Dios.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Anticipamos la vida eterna.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CONDICIONES: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Estar en gracia de Dios.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1hora antes sin comida.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Saber lo que haces.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Google Shape;356;p74" descr=""/>
          <p:cNvPicPr/>
          <p:nvPr/>
        </p:nvPicPr>
        <p:blipFill>
          <a:blip r:embed="rId1"/>
          <a:stretch/>
        </p:blipFill>
        <p:spPr>
          <a:xfrm>
            <a:off x="360" y="360"/>
            <a:ext cx="3058920" cy="509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1;p75"/>
          <p:cNvSpPr/>
          <p:nvPr/>
        </p:nvSpPr>
        <p:spPr>
          <a:xfrm>
            <a:off x="3924000" y="699480"/>
            <a:ext cx="4794480" cy="392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EUCARISTÍA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FÓRMULA </a:t>
            </a: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El Cuerpo de Cristo. Amen.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Comulgamos en la boca o en la mano.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Ministro: El sacridote o persona autorizada.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3" name="Google Shape;362;p75" descr=""/>
          <p:cNvPicPr/>
          <p:nvPr/>
        </p:nvPicPr>
        <p:blipFill>
          <a:blip r:embed="rId1"/>
          <a:stretch/>
        </p:blipFill>
        <p:spPr>
          <a:xfrm>
            <a:off x="360" y="360"/>
            <a:ext cx="3058920" cy="509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367;p76"/>
          <p:cNvSpPr/>
          <p:nvPr/>
        </p:nvSpPr>
        <p:spPr>
          <a:xfrm>
            <a:off x="3996000" y="483480"/>
            <a:ext cx="43192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Google Shape;368;p76" descr=""/>
          <p:cNvPicPr/>
          <p:nvPr/>
        </p:nvPicPr>
        <p:blipFill>
          <a:blip r:embed="rId1"/>
          <a:stretch/>
        </p:blipFill>
        <p:spPr>
          <a:xfrm>
            <a:off x="179640" y="483480"/>
            <a:ext cx="3427920" cy="4123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Google Shape;369;p76"/>
          <p:cNvSpPr/>
          <p:nvPr/>
        </p:nvSpPr>
        <p:spPr>
          <a:xfrm>
            <a:off x="3960000" y="1368000"/>
            <a:ext cx="4751280" cy="286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misa del domingo es algo más que una obligación.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Es el momento más importante en nuestra relación con Dios y nuestros hermanos.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374;p77" descr=""/>
          <p:cNvPicPr/>
          <p:nvPr/>
        </p:nvPicPr>
        <p:blipFill>
          <a:blip r:embed="rId1"/>
          <a:srcRect l="48995" t="27516" r="44743" b="29731"/>
          <a:stretch/>
        </p:blipFill>
        <p:spPr>
          <a:xfrm>
            <a:off x="107640" y="267480"/>
            <a:ext cx="3311280" cy="436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Google Shape;375;p77"/>
          <p:cNvSpPr/>
          <p:nvPr/>
        </p:nvSpPr>
        <p:spPr>
          <a:xfrm>
            <a:off x="3420000" y="252000"/>
            <a:ext cx="5615640" cy="447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32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El Sagrario: corazón vivo de nuestros templos</a:t>
            </a:r>
            <a:endParaRPr xmlns:a="http://schemas.openxmlformats.org/drawingml/2006/main"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Iglesia le custodia con especial veneración.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Se hace llegar a los enfermos.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Por eso existe la costumbre de orar ante el sagrario: la visita y adoración ante el Santísimo.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380;p78" descr=""/>
          <p:cNvPicPr/>
          <p:nvPr/>
        </p:nvPicPr>
        <p:blipFill>
          <a:blip r:embed="rId1"/>
          <a:stretch/>
        </p:blipFill>
        <p:spPr>
          <a:xfrm>
            <a:off x="272844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385;p79"/>
          <p:cNvSpPr/>
          <p:nvPr/>
        </p:nvSpPr>
        <p:spPr>
          <a:xfrm>
            <a:off x="4356000" y="915480"/>
            <a:ext cx="4535280" cy="30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EL SAGRAMENTO DE LA PENITENCIA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1" name="Google Shape;386;p79" descr=""/>
          <p:cNvPicPr/>
          <p:nvPr/>
        </p:nvPicPr>
        <p:blipFill>
          <a:blip r:embed="rId1"/>
          <a:stretch/>
        </p:blipFill>
        <p:spPr>
          <a:xfrm>
            <a:off x="78120" y="162720"/>
            <a:ext cx="4056480" cy="4701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Google Shape;387;p79"/>
          <p:cNvSpPr/>
          <p:nvPr/>
        </p:nvSpPr>
        <p:spPr>
          <a:xfrm>
            <a:off x="6336000" y="4788000"/>
            <a:ext cx="2663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800" strike="noStrike" u="none">
                <a:solidFill>
                  <a:srgbClr val="2a6099"/>
                </a:solidFill>
                <a:effectLst/>
                <a:uFillTx/>
                <a:latin typeface="Arial"/>
                <a:ea typeface="Arial"/>
              </a:rPr>
              <a:t>web donde me he apoyado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392;p80"/>
          <p:cNvSpPr/>
          <p:nvPr/>
        </p:nvSpPr>
        <p:spPr>
          <a:xfrm>
            <a:off x="3312000" y="699480"/>
            <a:ext cx="5406480" cy="350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PENITENCIA: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ACCIÓN: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Examen de conciencia.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Dolor de los pecados.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Propósito de enmienda.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Decir los pecados al confesor.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Cumplir con la penitencia.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Google Shape;393;p80" descr=""/>
          <p:cNvPicPr/>
          <p:nvPr/>
        </p:nvPicPr>
        <p:blipFill>
          <a:blip r:embed="rId1"/>
          <a:stretch/>
        </p:blipFill>
        <p:spPr>
          <a:xfrm>
            <a:off x="792000" y="1429200"/>
            <a:ext cx="2369160" cy="2746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398;p81"/>
          <p:cNvSpPr/>
          <p:nvPr/>
        </p:nvSpPr>
        <p:spPr>
          <a:xfrm>
            <a:off x="3924000" y="699480"/>
            <a:ext cx="479448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PENITENCIA: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EFECTO: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Nos perdona todos los pecados cometidos desde la última confesión bien hecha.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Nos aumenta la gracia sacramental.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6" name="Google Shape;399;p81" descr=""/>
          <p:cNvPicPr/>
          <p:nvPr/>
        </p:nvPicPr>
        <p:blipFill>
          <a:blip r:embed="rId1"/>
          <a:stretch/>
        </p:blipFill>
        <p:spPr>
          <a:xfrm>
            <a:off x="792360" y="1429200"/>
            <a:ext cx="2369160" cy="2746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404;p82"/>
          <p:cNvSpPr/>
          <p:nvPr/>
        </p:nvSpPr>
        <p:spPr>
          <a:xfrm>
            <a:off x="3924000" y="699480"/>
            <a:ext cx="4794480" cy="35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PENITENCIA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FÓRMULA </a:t>
            </a: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Decir los pecados al confesor.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Yo te absuelvo de tus pecados en el nombre del Padre del Hijo y del Espíritu Santo.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Ministro: Sólo el sacerdote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Google Shape;405;p82" descr=""/>
          <p:cNvPicPr/>
          <p:nvPr/>
        </p:nvPicPr>
        <p:blipFill>
          <a:blip r:embed="rId1"/>
          <a:stretch/>
        </p:blipFill>
        <p:spPr>
          <a:xfrm>
            <a:off x="792360" y="1429200"/>
            <a:ext cx="2369160" cy="2746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410;p83" descr=""/>
          <p:cNvPicPr/>
          <p:nvPr/>
        </p:nvPicPr>
        <p:blipFill>
          <a:blip r:embed="rId1"/>
          <a:stretch/>
        </p:blipFill>
        <p:spPr>
          <a:xfrm>
            <a:off x="272844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415;p84"/>
          <p:cNvSpPr/>
          <p:nvPr/>
        </p:nvSpPr>
        <p:spPr>
          <a:xfrm>
            <a:off x="4356000" y="915480"/>
            <a:ext cx="4535280" cy="30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LA UNCIÓN DE LOS ENFERMOS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Google Shape;416;p84"/>
          <p:cNvSpPr/>
          <p:nvPr/>
        </p:nvSpPr>
        <p:spPr>
          <a:xfrm>
            <a:off x="6336000" y="4788000"/>
            <a:ext cx="2663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800" strike="noStrike" u="none">
                <a:solidFill>
                  <a:srgbClr val="2a6099"/>
                </a:solidFill>
                <a:effectLst/>
                <a:uFillTx/>
                <a:latin typeface="Arial"/>
                <a:ea typeface="Arial"/>
              </a:rPr>
              <a:t>web donde me he apoyado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2" name="Google Shape;417;p84" descr=""/>
          <p:cNvPicPr/>
          <p:nvPr/>
        </p:nvPicPr>
        <p:blipFill>
          <a:blip r:embed="rId1"/>
          <a:stretch/>
        </p:blipFill>
        <p:spPr>
          <a:xfrm>
            <a:off x="293040" y="1368000"/>
            <a:ext cx="4166640" cy="273528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422;p85"/>
          <p:cNvSpPr/>
          <p:nvPr/>
        </p:nvSpPr>
        <p:spPr>
          <a:xfrm>
            <a:off x="4024800" y="1094040"/>
            <a:ext cx="4686480" cy="26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UNCIÓN DE LOS ENFERMOS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ACCIÓN: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Se hace la señal de la cruz en la frente y en cada una de las manos del enfermo.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Google Shape;423;p85" descr=""/>
          <p:cNvPicPr/>
          <p:nvPr/>
        </p:nvPicPr>
        <p:blipFill>
          <a:blip r:embed="rId1"/>
          <a:stretch/>
        </p:blipFill>
        <p:spPr>
          <a:xfrm>
            <a:off x="293040" y="1368000"/>
            <a:ext cx="3450600" cy="226512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428;p86"/>
          <p:cNvSpPr/>
          <p:nvPr/>
        </p:nvSpPr>
        <p:spPr>
          <a:xfrm>
            <a:off x="3924000" y="699480"/>
            <a:ext cx="479448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UNCIÓN DE LOS ENFERMOS: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EFECTO: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Perdona los pecados del enfermo si no puede confesarlos.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Nos da fuerza para morir bien.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Nos puede curar la enfermedad.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6" name="Google Shape;429;p86" descr=""/>
          <p:cNvPicPr/>
          <p:nvPr/>
        </p:nvPicPr>
        <p:blipFill>
          <a:blip r:embed="rId1"/>
          <a:stretch/>
        </p:blipFill>
        <p:spPr>
          <a:xfrm>
            <a:off x="293040" y="1368000"/>
            <a:ext cx="3450600" cy="226512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434;p87"/>
          <p:cNvSpPr/>
          <p:nvPr/>
        </p:nvSpPr>
        <p:spPr>
          <a:xfrm>
            <a:off x="3924000" y="699480"/>
            <a:ext cx="4794480" cy="417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UNCIÓN DE LOS ENFERMOS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FÓRMULA </a:t>
            </a: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0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Por esta Santa unción y por su bondadosa misericordia, te ayude al Señor con la gracia del Espíritu Santo. Porque, libre de tus pecados, te conceda la salvación y te conforte a tu enfermedad. Amén.</a:t>
            </a:r>
            <a:endParaRPr xmlns:a="http://schemas.openxmlformats.org/drawingml/2006/main"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Ministro: Sólo el sacerdote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8" name="Google Shape;435;p87" descr=""/>
          <p:cNvPicPr/>
          <p:nvPr/>
        </p:nvPicPr>
        <p:blipFill>
          <a:blip r:embed="rId1"/>
          <a:stretch/>
        </p:blipFill>
        <p:spPr>
          <a:xfrm>
            <a:off x="292680" y="1368000"/>
            <a:ext cx="3450600" cy="226512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440;p88" descr=""/>
          <p:cNvPicPr/>
          <p:nvPr/>
        </p:nvPicPr>
        <p:blipFill>
          <a:blip r:embed="rId1"/>
          <a:stretch/>
        </p:blipFill>
        <p:spPr>
          <a:xfrm>
            <a:off x="272844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445;p89"/>
          <p:cNvSpPr/>
          <p:nvPr/>
        </p:nvSpPr>
        <p:spPr>
          <a:xfrm>
            <a:off x="4356000" y="915480"/>
            <a:ext cx="4535280" cy="30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LA ORDEN </a:t>
            </a:r>
            <a:br xmlns:a="http://schemas.openxmlformats.org/drawingml/2006/main">
              <a:rPr sz="1800"/>
            </a:b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SACERDOTAL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Google Shape;446;p89"/>
          <p:cNvSpPr/>
          <p:nvPr/>
        </p:nvSpPr>
        <p:spPr>
          <a:xfrm>
            <a:off x="6336000" y="4788000"/>
            <a:ext cx="2663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800" strike="noStrike" u="none">
                <a:solidFill>
                  <a:srgbClr val="2a6099"/>
                </a:solidFill>
                <a:effectLst/>
                <a:uFillTx/>
                <a:latin typeface="Arial"/>
                <a:ea typeface="Arial"/>
              </a:rPr>
              <a:t>web donde me he apoyado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2" name="Google Shape;447;p89" descr=""/>
          <p:cNvPicPr/>
          <p:nvPr/>
        </p:nvPicPr>
        <p:blipFill>
          <a:blip r:embed="rId1"/>
          <a:stretch/>
        </p:blipFill>
        <p:spPr>
          <a:xfrm>
            <a:off x="576000" y="658800"/>
            <a:ext cx="4071600" cy="380448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452;p90"/>
          <p:cNvSpPr/>
          <p:nvPr/>
        </p:nvSpPr>
        <p:spPr>
          <a:xfrm>
            <a:off x="4824000" y="699480"/>
            <a:ext cx="3894480" cy="39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LA ORDEN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SACERDOTAL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ACCIÓN: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En la Misa el obispo, le impone las manos en la cabeza y unge las masn con el aceite sacramental.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Google Shape;453;p90" descr=""/>
          <p:cNvPicPr/>
          <p:nvPr/>
        </p:nvPicPr>
        <p:blipFill>
          <a:blip r:embed="rId1"/>
          <a:stretch/>
        </p:blipFill>
        <p:spPr>
          <a:xfrm>
            <a:off x="612000" y="982800"/>
            <a:ext cx="3378240" cy="315648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458;p91"/>
          <p:cNvSpPr/>
          <p:nvPr/>
        </p:nvSpPr>
        <p:spPr>
          <a:xfrm>
            <a:off x="4320000" y="699480"/>
            <a:ext cx="4679280" cy="37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ORDEN SACERDOTAL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EFECTO: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Marca imborrable.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Le da poder por ser el mediador entre Dios y los hombres.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Representa a Jesús. Cuando actúa es el propio Jesús.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6" name="Google Shape;459;p91" descr=""/>
          <p:cNvPicPr/>
          <p:nvPr/>
        </p:nvPicPr>
        <p:blipFill>
          <a:blip r:embed="rId1"/>
          <a:stretch/>
        </p:blipFill>
        <p:spPr>
          <a:xfrm>
            <a:off x="612000" y="982800"/>
            <a:ext cx="3378240" cy="315648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464;p92"/>
          <p:cNvSpPr/>
          <p:nvPr/>
        </p:nvSpPr>
        <p:spPr>
          <a:xfrm>
            <a:off x="4320000" y="699480"/>
            <a:ext cx="4679280" cy="371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ORDEN SACERDOTAL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misión del sacerdote consiste en anunciar el Evangelio, administrar los sacramentos, guiar a la comunidad cristiana y ponerse al servicio de los necesitados.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Google Shape;465;p92" descr=""/>
          <p:cNvPicPr/>
          <p:nvPr/>
        </p:nvPicPr>
        <p:blipFill>
          <a:blip r:embed="rId1"/>
          <a:stretch/>
        </p:blipFill>
        <p:spPr>
          <a:xfrm>
            <a:off x="612000" y="982800"/>
            <a:ext cx="3378240" cy="315648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470;p93"/>
          <p:cNvSpPr/>
          <p:nvPr/>
        </p:nvSpPr>
        <p:spPr>
          <a:xfrm>
            <a:off x="4536000" y="576000"/>
            <a:ext cx="4182480" cy="392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LA ORDEN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SACERDOTAL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FÓRMULA: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Que reciba de Ti el Sacerdocio y que su vida sea un buen ejemplo para los demás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Ministro: Sólo el obispo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0" name="Google Shape;471;p93" descr=""/>
          <p:cNvPicPr/>
          <p:nvPr/>
        </p:nvPicPr>
        <p:blipFill>
          <a:blip r:embed="rId1"/>
          <a:stretch/>
        </p:blipFill>
        <p:spPr>
          <a:xfrm>
            <a:off x="612000" y="982800"/>
            <a:ext cx="3378240" cy="315648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476;p94" descr=""/>
          <p:cNvPicPr/>
          <p:nvPr/>
        </p:nvPicPr>
        <p:blipFill>
          <a:blip r:embed="rId1"/>
          <a:stretch/>
        </p:blipFill>
        <p:spPr>
          <a:xfrm>
            <a:off x="272844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481;p95"/>
          <p:cNvSpPr/>
          <p:nvPr/>
        </p:nvSpPr>
        <p:spPr>
          <a:xfrm>
            <a:off x="4356000" y="915480"/>
            <a:ext cx="4535280" cy="30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4400" strike="noStrike" u="none">
                <a:solidFill>
                  <a:srgbClr val="ff0000"/>
                </a:solidFill>
                <a:effectLst/>
                <a:uFillTx/>
                <a:latin typeface="Calibri"/>
                <a:ea typeface="Calibri"/>
              </a:rPr>
              <a:t>EL MATRIMONIO</a:t>
            </a:r>
            <a:endParaRPr xmlns:a="http://schemas.openxmlformats.org/drawingml/2006/main"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Google Shape;482;p95"/>
          <p:cNvSpPr/>
          <p:nvPr/>
        </p:nvSpPr>
        <p:spPr>
          <a:xfrm>
            <a:off x="6336000" y="4788000"/>
            <a:ext cx="26632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 algn="ctr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1800" strike="noStrike" u="none">
                <a:solidFill>
                  <a:srgbClr val="2a6099"/>
                </a:solidFill>
                <a:effectLst/>
                <a:uFillTx/>
                <a:latin typeface="Arial"/>
                <a:ea typeface="Arial"/>
              </a:rPr>
              <a:t>web donde me he apoyado</a:t>
            </a:r>
            <a:endParaRPr xmlns:a="http://schemas.openxmlformats.org/drawingml/2006/main"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4" name="Google Shape;483;p95" descr=""/>
          <p:cNvPicPr/>
          <p:nvPr/>
        </p:nvPicPr>
        <p:blipFill>
          <a:blip r:embed="rId1"/>
          <a:srcRect l="0" t="0" r="0" b="32588"/>
          <a:stretch/>
        </p:blipFill>
        <p:spPr>
          <a:xfrm>
            <a:off x="480600" y="509760"/>
            <a:ext cx="3838680" cy="402552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488;p96"/>
          <p:cNvSpPr/>
          <p:nvPr/>
        </p:nvSpPr>
        <p:spPr>
          <a:xfrm>
            <a:off x="3312000" y="699480"/>
            <a:ext cx="5406480" cy="35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MATRIMONIO: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ACCIÓN: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Compromiso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Ayudarse mutuamente.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Tener hijos y educarlos.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Hasta el fin de nuestra vida.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Google Shape;489;p96" descr=""/>
          <p:cNvPicPr/>
          <p:nvPr/>
        </p:nvPicPr>
        <p:blipFill>
          <a:blip r:embed="rId1"/>
          <a:srcRect l="0" t="0" r="0" b="32588"/>
          <a:stretch/>
        </p:blipFill>
        <p:spPr>
          <a:xfrm>
            <a:off x="504000" y="1296000"/>
            <a:ext cx="2396520" cy="251316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494;p97"/>
          <p:cNvSpPr/>
          <p:nvPr/>
        </p:nvSpPr>
        <p:spPr>
          <a:xfrm>
            <a:off x="3924000" y="699480"/>
            <a:ext cx="4794480" cy="295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MATRIMONIO: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EFECTO: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Les da la gracia por poder ser unos buenos padres,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Unos buenos esposos.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 marL="216000" indent="-215280">
              <a:lnSpc>
                <a:spcPct val="100000"/>
              </a:lnSpc>
              <a:buClr>
                <a:srgbClr val="000000"/>
              </a:buClr>
              <a:buFont typeface="Noto Sans Symbols"/>
              <a:buChar char="◆"/>
              <a:tabLst>
                <a:tab algn="l" pos="0"/>
              </a:tabLst>
            </a:pPr>
            <a:r xmlns:a="http://schemas.openxmlformats.org/drawingml/2006/main">
              <a:rPr b="0" lang="es" sz="26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Ser fieles al compromiso.</a:t>
            </a:r>
            <a:endParaRPr xmlns:a="http://schemas.openxmlformats.org/drawingml/2006/main"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8" name="Google Shape;495;p97" descr=""/>
          <p:cNvPicPr/>
          <p:nvPr/>
        </p:nvPicPr>
        <p:blipFill>
          <a:blip r:embed="rId1"/>
          <a:srcRect l="0" t="0" r="0" b="32588"/>
          <a:stretch/>
        </p:blipFill>
        <p:spPr>
          <a:xfrm>
            <a:off x="504360" y="1296360"/>
            <a:ext cx="2396520" cy="251316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500;p98"/>
          <p:cNvSpPr/>
          <p:nvPr/>
        </p:nvSpPr>
        <p:spPr>
          <a:xfrm>
            <a:off x="3924000" y="699480"/>
            <a:ext cx="4794480" cy="392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002060"/>
                </a:solidFill>
                <a:effectLst/>
                <a:uFillTx/>
                <a:latin typeface="Calibri"/>
                <a:ea typeface="Calibri"/>
              </a:rPr>
              <a:t>EL MATRIMONIO:</a:t>
            </a:r>
            <a:endParaRPr xmlns:a="http://schemas.openxmlformats.org/drawingml/2006/main"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8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FÓRMULA </a:t>
            </a: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: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En la Misa los novios hacen la declaración de que quieren casarse.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xmlns:a="http://schemas.openxmlformats.org/drawingml/2006/main">
              <a:lnSpc>
                <a:spcPct val="100000"/>
              </a:lnSpc>
              <a:tabLst>
                <a:tab algn="l" pos="0"/>
              </a:tabLst>
            </a:pPr>
            <a:r xmlns:a="http://schemas.openxmlformats.org/drawingml/2006/main">
              <a:rPr b="0" lang="es" sz="2400" strike="noStrike" u="none">
                <a:solidFill>
                  <a:srgbClr val="2a6099"/>
                </a:solidFill>
                <a:effectLst/>
                <a:uFillTx/>
                <a:latin typeface="Calibri"/>
                <a:ea typeface="Calibri"/>
              </a:rPr>
              <a:t>Ministros: Los novios. El cura es un testimonio de la Iglesia.</a:t>
            </a:r>
            <a:endParaRPr xmlns:a="http://schemas.openxmlformats.org/drawingml/2006/main"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" name="Google Shape;501;p98" descr=""/>
          <p:cNvPicPr/>
          <p:nvPr/>
        </p:nvPicPr>
        <p:blipFill>
          <a:blip r:embed="rId1"/>
          <a:srcRect l="0" t="0" r="0" b="32588"/>
          <a:stretch/>
        </p:blipFill>
        <p:spPr>
          <a:xfrm>
            <a:off x="504360" y="1296360"/>
            <a:ext cx="2396520" cy="251316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506;p99" descr=""/>
          <p:cNvPicPr/>
          <p:nvPr/>
        </p:nvPicPr>
        <p:blipFill>
          <a:blip r:embed="rId1"/>
          <a:stretch/>
        </p:blipFill>
        <p:spPr>
          <a:xfrm>
            <a:off x="2728440" y="1456560"/>
            <a:ext cx="3679560" cy="2070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3000">
        <p:fade thruBlk="true"/>
      </p:transition>
    </mc:Choice>
    <mc:Fallback>
      <p:transition spd="slow">
        <p:fade thruBlk="true"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LibreOffice/25.8.1.1$Windows_X86_64 LibreOffice_project/54047653041915e595ad4e45cccea684809c77b5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ca-ES</dc:language>
  <cp:lastModifiedBy>Rafa Dionis Raurell</cp:lastModifiedBy>
  <cp:lastPrinted>2025-12-01T13:12:50Z</cp:lastPrinted>
  <dcterms:modified xsi:type="dcterms:W3CDTF">2025-12-01T13:12:40Z</dcterms:modified>
  <cp:revision>1</cp:revision>
  <dc:subject/>
  <dc:title/>
</cp:coreProperties>
</file>